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02-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Engineering a Superbug Killer</a:t>
            </a:r>
          </a:p>
          <a:p>
            <a:pPr algn="ctr">
              <a:defRPr sz="1500" i="1">
                <a:solidFill>
                  <a:srgbClr val="1A1A2E"/>
                </a:solidFill>
              </a:defRPr>
            </a:pPr>
            <a:r>
              <a:t>Optimizing Bacteriophage Therapy Against Antibiotic-Resistant Bacteria</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HS-LS1-2, HS-LS4-2</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an optimization model for bacteriophage therapy that balances phage specificity, bacterial resistance evolution, and microbiome safety</a:t>
            </a:r>
          </a:p>
          <a:p>
            <a:pPr>
              <a:spcBef>
                <a:spcPts val="800"/>
              </a:spcBef>
              <a:defRPr sz="1600">
                <a:solidFill>
                  <a:srgbClr val="1A1A2E"/>
                </a:solidFill>
              </a:defRPr>
            </a:pPr>
            <a:r>
              <a:t>  *  Analyze how phage-bacteria population dynamics interact with the human immune system across treatment timelines</a:t>
            </a:r>
          </a:p>
          <a:p>
            <a:pPr>
              <a:spcBef>
                <a:spcPts val="800"/>
              </a:spcBef>
              <a:defRPr sz="1600">
                <a:solidFill>
                  <a:srgbClr val="1A1A2E"/>
                </a:solidFill>
              </a:defRPr>
            </a:pPr>
            <a:r>
              <a:t>  *  Optimize treatment timing and dosage to maximize bacterial kill while minimizing disruption to beneficial gut flora</a:t>
            </a:r>
          </a:p>
          <a:p>
            <a:pPr>
              <a:spcBef>
                <a:spcPts val="800"/>
              </a:spcBef>
              <a:defRPr sz="1600">
                <a:solidFill>
                  <a:srgbClr val="1A1A2E"/>
                </a:solidFill>
              </a:defRPr>
            </a:pPr>
            <a:r>
              <a:t>  *  Evaluate how natural selection drives bacterial resistance to phage therapy and design strategies to counter it</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Bacteriophage</a:t>
            </a:r>
          </a:p>
          <a:p>
            <a:pPr>
              <a:defRPr sz="1300" i="1">
                <a:solidFill>
                  <a:srgbClr val="1A1A2E"/>
                </a:solidFill>
              </a:defRPr>
            </a:pPr>
            <a:r>
              <a:t>     A virus that exclusively infects and kills bacteria by injecting its genetic material, hijacking the cell's machinery to produce copies of itself, and bursting the cell open — the most abundant biological entity on Earth with over 10^31 phages globally</a:t>
            </a:r>
          </a:p>
          <a:p>
            <a:pPr>
              <a:spcBef>
                <a:spcPts val="800"/>
              </a:spcBef>
              <a:defRPr sz="1500" b="1">
                <a:solidFill>
                  <a:srgbClr val="0D1B2A"/>
                </a:solidFill>
              </a:defRPr>
            </a:pPr>
            <a:r>
              <a:t>  Antibiotic Resistance</a:t>
            </a:r>
          </a:p>
          <a:p>
            <a:pPr>
              <a:defRPr sz="1300" i="1">
                <a:solidFill>
                  <a:srgbClr val="1A1A2E"/>
                </a:solidFill>
              </a:defRPr>
            </a:pPr>
            <a:r>
              <a:t>     The evolved ability of bacteria to survive exposure to antibiotics through mechanisms like drug efflux pumps, enzyme degradation of the drug, or target site modification — driven by natural selection under antibiotic pressure</a:t>
            </a:r>
          </a:p>
          <a:p>
            <a:pPr>
              <a:spcBef>
                <a:spcPts val="800"/>
              </a:spcBef>
              <a:defRPr sz="1500" b="1">
                <a:solidFill>
                  <a:srgbClr val="0D1B2A"/>
                </a:solidFill>
              </a:defRPr>
            </a:pPr>
            <a:r>
              <a:t>  Phage Specificity</a:t>
            </a:r>
          </a:p>
          <a:p>
            <a:pPr>
              <a:defRPr sz="1300" i="1">
                <a:solidFill>
                  <a:srgbClr val="1A1A2E"/>
                </a:solidFill>
              </a:defRPr>
            </a:pPr>
            <a:r>
              <a:t>     The precision with which a bacteriophage targets a particular bacterial species or strain, determined by the molecular fit between phage tail proteins and bacterial surface receptors — high specificity means fewer collateral effects on beneficial bacteria</a:t>
            </a:r>
          </a:p>
          <a:p>
            <a:pPr>
              <a:spcBef>
                <a:spcPts val="800"/>
              </a:spcBef>
              <a:defRPr sz="1500" b="1">
                <a:solidFill>
                  <a:srgbClr val="0D1B2A"/>
                </a:solidFill>
              </a:defRPr>
            </a:pPr>
            <a:r>
              <a:t>  Microbiome</a:t>
            </a:r>
          </a:p>
          <a:p>
            <a:pPr>
              <a:defRPr sz="1300" i="1">
                <a:solidFill>
                  <a:srgbClr val="1A1A2E"/>
                </a:solidFill>
              </a:defRPr>
            </a:pPr>
            <a:r>
              <a:t>     The complex community of trillions of bacteria, archaea, fungi, and viruses living in and on the human body — particularly dense in the gut — that plays critical roles in digestion, immunity, vitamin synthesis, and mental health</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Antibiotics are failing. Can we engineer viruses to kill the superbugs that antibiotics can't?</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Optimizing Bacteriophage Therapy Against Antibiotic-Resistant Bacteria. Today we'll build a MODEL to discover the answer!</a:t>
            </a:r>
          </a:p>
        </p:txBody>
      </p:sp>
      <p:pic>
        <p:nvPicPr>
          <p:cNvPr id="8" name="Picture 7" descr="G09L3-L02-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02-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Phage Population</a:t>
            </a:r>
          </a:p>
          <a:p>
            <a:pPr>
              <a:spcBef>
                <a:spcPts val="600"/>
              </a:spcBef>
              <a:defRPr sz="1600"/>
            </a:pPr>
            <a:r>
              <a:t>     *  Target Bacteria Population</a:t>
            </a:r>
          </a:p>
          <a:p>
            <a:pPr>
              <a:spcBef>
                <a:spcPts val="600"/>
              </a:spcBef>
              <a:defRPr sz="1600"/>
            </a:pPr>
            <a:r>
              <a:t>     *  Phage Specificity</a:t>
            </a:r>
          </a:p>
          <a:p>
            <a:pPr>
              <a:spcBef>
                <a:spcPts val="600"/>
              </a:spcBef>
              <a:defRPr sz="1600"/>
            </a:pPr>
            <a:r>
              <a:t>     *  Bacterial Resistance Rate</a:t>
            </a:r>
          </a:p>
          <a:p>
            <a:pPr>
              <a:spcBef>
                <a:spcPts val="600"/>
              </a:spcBef>
              <a:defRPr sz="1600"/>
            </a:pPr>
            <a:r>
              <a:t>     *  Immune System Response</a:t>
            </a:r>
          </a:p>
          <a:p>
            <a:pPr>
              <a:spcBef>
                <a:spcPts val="600"/>
              </a:spcBef>
              <a:defRPr sz="1600"/>
            </a:pPr>
            <a:r>
              <a:t>     *  Phage Replication Rate</a:t>
            </a:r>
          </a:p>
          <a:p>
            <a:pPr>
              <a:spcBef>
                <a:spcPts val="600"/>
              </a:spcBef>
              <a:defRPr sz="1600"/>
            </a:pPr>
            <a:r>
              <a:t>     *  Healthy Microbiome Impact</a:t>
            </a:r>
          </a:p>
          <a:p>
            <a:pPr>
              <a:spcBef>
                <a:spcPts val="600"/>
              </a:spcBef>
              <a:defRPr sz="1600"/>
            </a:pPr>
            <a:r>
              <a:t>     *  Treatment Timing</a:t>
            </a:r>
          </a:p>
          <a:p>
            <a:pPr>
              <a:spcBef>
                <a:spcPts val="600"/>
              </a:spcBef>
              <a:defRPr sz="1600"/>
            </a:pPr>
            <a:r>
              <a:t>     *  Dosage Optimization</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02-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Phage therapy has a remarkable feature: the treatment amplifies itself. Unlike antibiotics that degrade after administration, phages replicate inside the very bacteria they're killing. But the bacteria are evolving resistance in real time, and the patient's immune system may clear the phages. How do you optimize Dosage, Timing, and Specificity to win this three-way race?</a:t>
            </a:r>
          </a:p>
        </p:txBody>
      </p:sp>
      <p:pic>
        <p:nvPicPr>
          <p:cNvPr id="8" name="Picture 7" descr="G09L3-L02-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Standard Phage Therapy Protocol</a:t>
            </a:r>
          </a:p>
          <a:p>
            <a:pPr>
              <a:defRPr sz="1400"/>
            </a:pPr>
            <a:r>
              <a:t>     Set moderate Dosage Optimization, medium Phage Specificity, and early Treatment Timing — observe the phage-bacteria population dynamics and immune interaction</a:t>
            </a:r>
          </a:p>
          <a:p>
            <a:pPr>
              <a:spcBef>
                <a:spcPts val="1200"/>
              </a:spcBef>
              <a:defRPr sz="1600" b="1"/>
            </a:pPr>
            <a:r>
              <a:t>Delayed Treatment with High Resistance</a:t>
            </a:r>
          </a:p>
          <a:p>
            <a:pPr>
              <a:defRPr sz="1400"/>
            </a:pPr>
            <a:r>
              <a:t>     Set late Treatment Timing with an already-resistant bacterial subpopulation — observe whether phage therapy can overcome established resistance</a:t>
            </a:r>
          </a:p>
          <a:p>
            <a:pPr>
              <a:spcBef>
                <a:spcPts val="1200"/>
              </a:spcBef>
              <a:defRPr sz="1600" b="1"/>
            </a:pPr>
            <a:r>
              <a:t>High-Specificity Engineered Phage Cocktail</a:t>
            </a:r>
          </a:p>
          <a:p>
            <a:pPr>
              <a:defRPr sz="1400"/>
            </a:pPr>
            <a:r>
              <a:t>     Maximize Phage Specificity and Dosage Optimization with early Treatment Timing — observe the impact on Healthy Microbiome and bacterial resistance evolution</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Phage therapy is self-amplifying — phage populations grow exponentially when target bacteria are abundant, then decline naturally when the infection clears, making it inherently self-limiting</a:t>
            </a:r>
          </a:p>
          <a:p>
            <a:pPr>
              <a:spcBef>
                <a:spcPts val="1000"/>
              </a:spcBef>
              <a:defRPr sz="1500">
                <a:solidFill>
                  <a:srgbClr val="1A1A2E"/>
                </a:solidFill>
              </a:defRPr>
            </a:pPr>
            <a:r>
              <a:t>  *  Bacterial resistance to phages evolves rapidly but often comes with a fitness cost — resistant bacteria may lose virulence factors or become re-sensitized to antibiotics</a:t>
            </a:r>
          </a:p>
          <a:p>
            <a:pPr>
              <a:spcBef>
                <a:spcPts val="1000"/>
              </a:spcBef>
              <a:defRPr sz="1500">
                <a:solidFill>
                  <a:srgbClr val="1A1A2E"/>
                </a:solidFill>
              </a:defRPr>
            </a:pPr>
            <a:r>
              <a:t>  *  The immune system is both ally and obstacle — it helps clear the infection but may also neutralize therapeutic phages before they complete their work</a:t>
            </a:r>
          </a:p>
          <a:p>
            <a:pPr>
              <a:spcBef>
                <a:spcPts val="1000"/>
              </a:spcBef>
              <a:defRPr sz="1500">
                <a:solidFill>
                  <a:srgbClr val="1A1A2E"/>
                </a:solidFill>
              </a:defRPr>
            </a:pPr>
            <a:r>
              <a:t>  *  Treatment timing is critical because early intervention targets smaller, more genetically homogeneous populations that are less likely to contain pre-existing resistant mutants</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Bacteriophage therapy works by exploiting the natural predator-prey relationship between viruses and bacteria. Unlike antibiotics, phages are self-amplifying — they reproduce inside the bacteria they kill, so the treatment literally grows as the infection grows. The optimization challenge is a three-way race: phages must kill bacteria faster than bacteria evolve resistance, while the patient's immune system tolerates the phages long enough for them to work. Engineering high-specificity phages, optimizing initial dosage, and treating early in the infection timeline are the key variables. Remarkably, when bacteria evolve resistance to phages, they often lose the very surface receptors that made them antibiotic-resistant in the first place — a phenomenon called phage-antibiotic synergy.</a:t>
            </a:r>
          </a:p>
        </p:txBody>
      </p:sp>
      <p:pic>
        <p:nvPicPr>
          <p:cNvPr id="8" name="Picture 7" descr="G09L3-L02-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Personalized Phage Therapy Protocol</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treatment protocol that matches engineered phage cocktails to specific patient infections, optimizing timing, dosage, and specificity for maximum effectiveness.</a:t>
            </a:r>
          </a:p>
          <a:p>
            <a:br/>
            <a:pPr>
              <a:spcBef>
                <a:spcPts val="1000"/>
              </a:spcBef>
              <a:defRPr sz="1600" b="1">
                <a:solidFill>
                  <a:srgbClr val="1A4780"/>
                </a:solidFill>
              </a:defRPr>
            </a:pPr>
            <a:r>
              <a:t>The Challenge:</a:t>
            </a:r>
          </a:p>
          <a:p>
            <a:pPr>
              <a:defRPr sz="1400"/>
            </a:pPr>
            <a:r>
              <a:t>A biotech startup is developing a phage therapy clinic for patients with antibiotic-resistant infections. Each patient's infection is different — different bacterial strains, different resistance profiles, different immune status. Your team must design the decision-making protocol that determines which phages to use, when to start treatment, and how to adjust the approach if resistance emerges.</a:t>
            </a:r>
          </a:p>
          <a:p>
            <a:br/>
            <a:pPr>
              <a:spcBef>
                <a:spcPts val="1000"/>
              </a:spcBef>
              <a:defRPr sz="1600" b="1">
                <a:solidFill>
                  <a:srgbClr val="1A4780"/>
                </a:solidFill>
              </a:defRPr>
            </a:pPr>
            <a:r>
              <a:t>Think Like an Engineer:</a:t>
            </a:r>
          </a:p>
          <a:p>
            <a:pPr>
              <a:spcBef>
                <a:spcPts val="400"/>
              </a:spcBef>
              <a:defRPr sz="1300"/>
            </a:pPr>
            <a:r>
              <a:t>     *  How would you rapidly identify which phages are effective against a specific patient's bacterial infection?</a:t>
            </a:r>
          </a:p>
          <a:p>
            <a:pPr>
              <a:spcBef>
                <a:spcPts val="400"/>
              </a:spcBef>
              <a:defRPr sz="1300"/>
            </a:pPr>
            <a:r>
              <a:t>     *  What patient factors would you assess before designing the treatment protocol?</a:t>
            </a:r>
          </a:p>
          <a:p>
            <a:pPr>
              <a:spcBef>
                <a:spcPts val="400"/>
              </a:spcBef>
              <a:defRPr sz="1300"/>
            </a:pPr>
            <a:r>
              <a:t>     *  How would you monitor treatment progress and detect emerging phage resistance?</a:t>
            </a:r>
          </a:p>
        </p:txBody>
      </p:sp>
      <p:pic>
        <p:nvPicPr>
          <p:cNvPr id="7" name="Picture 6" descr="G09L3-L02-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Phage Biologists and Phage Therapy Researchers develop bacteriophage treatments for antibiotic-resistant infections. They work for biotech startups, academic medical centers, and government agencies like DARPA, earning $75,000–$150,000/year. Synthetic Biologists who engineer phage genomes for therapeutic applications earn $100,000–$200,000/year.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